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9" r:id="rId6"/>
    <p:sldId id="270" r:id="rId7"/>
    <p:sldId id="272" r:id="rId8"/>
    <p:sldId id="273" r:id="rId9"/>
    <p:sldId id="275" r:id="rId10"/>
    <p:sldId id="263" r:id="rId11"/>
    <p:sldId id="264" r:id="rId12"/>
    <p:sldId id="265" r:id="rId13"/>
    <p:sldId id="266" r:id="rId14"/>
    <p:sldId id="267" r:id="rId15"/>
    <p:sldId id="268" r:id="rId16"/>
  </p:sldIdLst>
  <p:sldSz cx="18288000" cy="10287000"/>
  <p:notesSz cx="6858000" cy="9144000"/>
  <p:embeddedFontLst>
    <p:embeddedFont>
      <p:font typeface="210 OmniGothic 050" panose="020B0600000101010101" charset="-127"/>
      <p:regular r:id="rId17"/>
    </p:embeddedFont>
    <p:embeddedFont>
      <p:font typeface="Gmarket Sans Medium" panose="020B0600000101010101" charset="-127"/>
      <p:regular r:id="rId18"/>
    </p:embeddedFont>
    <p:embeddedFont>
      <p:font typeface="HY궁서B" panose="02030600000101010101" pitchFamily="18" charset="-127"/>
      <p:regular r:id="rId19"/>
    </p:embeddedFont>
    <p:embeddedFont>
      <p:font typeface="Noto Sans CJK KR Bold" panose="020B0600000101010101" charset="-127"/>
      <p:bold r:id="rId20"/>
    </p:embeddedFont>
    <p:embeddedFont>
      <p:font typeface="Noto Sans CJK KR DemiLight" panose="020B0600000101010101" charset="-127"/>
      <p:regular r:id="rId21"/>
    </p:embeddedFont>
    <p:embeddedFont>
      <p:font typeface="Pretendard Bold" panose="020B0600000101010101" charset="-127"/>
      <p:bold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SemiBold" panose="020B0600000101010101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KOHIBaeumOTF" panose="00000500000000000000" pitchFamily="50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2518" y="2734982"/>
            <a:ext cx="109728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8000" spc="-100" dirty="0">
                <a:solidFill>
                  <a:srgbClr val="FFFFFF"/>
                </a:solidFill>
                <a:ea typeface="210 OmniGothic 050" panose="020B0600000101010101" charset="-127"/>
              </a:rPr>
              <a:t>KNN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90600" y="5838266"/>
            <a:ext cx="13462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2700" y="1993900"/>
            <a:ext cx="3263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11800" b="1" i="0" u="none" strike="noStrike" spc="900" dirty="0">
                <a:solidFill>
                  <a:srgbClr val="FFFFFF"/>
                </a:solidFill>
                <a:latin typeface="210 OmniGothic 05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94500" y="4762500"/>
            <a:ext cx="7835900" cy="27939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5000" dirty="0">
                <a:effectLst/>
                <a:latin typeface="HY궁서B" panose="02030600000101010101" pitchFamily="18" charset="-127"/>
              </a:rPr>
              <a:t>k-</a:t>
            </a:r>
            <a:r>
              <a:rPr lang="ko-KR" altLang="en-US" sz="5000" dirty="0">
                <a:effectLst/>
                <a:latin typeface="HY궁서B" panose="02030600000101010101" pitchFamily="18" charset="-127"/>
              </a:rPr>
              <a:t>최근접 이웃 알고리즘</a:t>
            </a:r>
            <a:endParaRPr lang="ko-KR" altLang="ko-KR" sz="5000" i="0" u="none" strike="noStrike" spc="-100" dirty="0">
              <a:ea typeface="210 OmniGothic 050" panose="020B0600000101010101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4300" y="838200"/>
            <a:ext cx="266700" cy="190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671800" y="749300"/>
            <a:ext cx="176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Bold"/>
              </a:rPr>
              <a:t>MIRICOMPANY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41500" y="7137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01900" y="3581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8000" y="6248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2000" y="8064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4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가지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포인트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키워드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4533900"/>
            <a:ext cx="3721100" cy="3721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7124700" y="4381500"/>
            <a:ext cx="4025900" cy="402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700" y="4076700"/>
            <a:ext cx="40259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800" y="8699500"/>
            <a:ext cx="40259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168900" y="6134100"/>
            <a:ext cx="18669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252200" y="6134100"/>
            <a:ext cx="18669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21600" y="5829300"/>
            <a:ext cx="28448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Pretendard SemiBold"/>
              </a:rPr>
              <a:t>Business</a:t>
            </a:r>
          </a:p>
          <a:p>
            <a:pPr lvl="0" algn="ctr">
              <a:lnSpc>
                <a:spcPct val="87149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Pretendard SemiBold"/>
              </a:rPr>
              <a:t>keyword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0700" y="37592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800" y="4457700"/>
            <a:ext cx="4127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  <a:p>
            <a:pPr lvl="0" algn="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90700" y="73787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9800" y="8077200"/>
            <a:ext cx="4127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  <a:p>
            <a:pPr lvl="0" algn="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59400" y="3733800"/>
            <a:ext cx="14986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7600" b="1" i="0" u="none" strike="noStrike" spc="600">
                <a:solidFill>
                  <a:srgbClr val="18A8F1"/>
                </a:solidFill>
                <a:latin typeface="210 OmniGothic 050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77600" y="3733800"/>
            <a:ext cx="16510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7600" b="1" i="0" u="none" strike="noStrike">
                <a:solidFill>
                  <a:srgbClr val="18A8F1"/>
                </a:solidFill>
                <a:latin typeface="210 OmniGothic 050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31800" y="37592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31800" y="4457700"/>
            <a:ext cx="4127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  <a:p>
            <a:pPr lvl="0" algn="l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70500" y="7353300"/>
            <a:ext cx="16637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7600" b="1" i="0" u="none" strike="noStrike">
                <a:solidFill>
                  <a:srgbClr val="18A8F1"/>
                </a:solidFill>
                <a:latin typeface="210 OmniGothic 050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50600" y="7353300"/>
            <a:ext cx="18669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7600" b="1" i="0" u="none" strike="noStrike">
                <a:solidFill>
                  <a:srgbClr val="18A8F1"/>
                </a:solidFill>
                <a:latin typeface="210 OmniGothic 050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31800" y="73787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31800" y="8077200"/>
            <a:ext cx="4127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  <a:p>
            <a:pPr lvl="0" algn="l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500" y="4775200"/>
            <a:ext cx="8178800" cy="372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6682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많은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양의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글이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들어갈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사용하는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페이지입니다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6682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폰트는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프리텐다드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Regular 19p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입니다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</a:p>
          <a:p>
            <a:pPr lvl="0" algn="just">
              <a:lnSpc>
                <a:spcPct val="16682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많은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양의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글이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들어갈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사용하는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페이지입니다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폰트는</a:t>
            </a:r>
          </a:p>
          <a:p>
            <a:pPr lvl="0" algn="just">
              <a:lnSpc>
                <a:spcPct val="16682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프리텐다드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Regular 19p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입니다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</a:p>
          <a:p>
            <a:pPr lvl="0" algn="just">
              <a:lnSpc>
                <a:spcPct val="16682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많은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양의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글이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들어갈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사용하는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페이지입니다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폰트는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프리텐다드</a:t>
            </a:r>
          </a:p>
          <a:p>
            <a:pPr lvl="0" algn="just">
              <a:lnSpc>
                <a:spcPct val="166829"/>
              </a:lnSpc>
            </a:pP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Regular 19p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입니다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6682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많은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양의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글이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들어갈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사용하는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페이지입니다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폰트는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프리텐다드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Regular 19p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입니다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6682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3771900"/>
            <a:ext cx="5067300" cy="506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900" y="4318000"/>
            <a:ext cx="12319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7700" y="7162800"/>
            <a:ext cx="1244600" cy="124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4800" y="7340600"/>
            <a:ext cx="10668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6900" y="4254500"/>
            <a:ext cx="1206500" cy="1206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긴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글을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쓰기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좋은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레이아웃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9900" y="3937000"/>
            <a:ext cx="6489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spc="-200">
                <a:solidFill>
                  <a:srgbClr val="18A8F1"/>
                </a:solidFill>
                <a:ea typeface="Pretendard SemiBold"/>
              </a:rPr>
              <a:t>이곳에</a:t>
            </a: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 </a:t>
            </a:r>
            <a:r>
              <a:rPr lang="ko-KR" sz="3200" b="0" i="0" u="none" strike="noStrike" spc="-200">
                <a:solidFill>
                  <a:srgbClr val="18A8F1"/>
                </a:solidFill>
                <a:ea typeface="Pretendard SemiBold"/>
              </a:rPr>
              <a:t>소제목을</a:t>
            </a: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 </a:t>
            </a:r>
            <a:r>
              <a:rPr lang="ko-KR" sz="3200" b="0" i="0" u="none" strike="noStrike" spc="-200">
                <a:solidFill>
                  <a:srgbClr val="18A8F1"/>
                </a:solidFill>
                <a:ea typeface="Pretendard SemiBold"/>
              </a:rPr>
              <a:t>텍스트로</a:t>
            </a: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 </a:t>
            </a:r>
            <a:r>
              <a:rPr lang="ko-KR" sz="3200" b="0" i="0" u="none" strike="noStrike" spc="-200">
                <a:solidFill>
                  <a:srgbClr val="18A8F1"/>
                </a:solidFill>
                <a:ea typeface="Pretendard SemiBold"/>
              </a:rPr>
              <a:t>입력해주세요</a:t>
            </a: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3543300"/>
            <a:ext cx="14351000" cy="83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7000"/>
          </a:blip>
          <a:stretch>
            <a:fillRect/>
          </a:stretch>
        </p:blipFill>
        <p:spPr>
          <a:xfrm>
            <a:off x="3835400" y="4559300"/>
            <a:ext cx="106299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2438400" y="5740400"/>
            <a:ext cx="2781300" cy="723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3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분할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다이어그램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레이아웃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83000" y="3771900"/>
            <a:ext cx="1092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0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Pretendard Regular"/>
              </a:rPr>
              <a:t>강조하고</a:t>
            </a:r>
            <a:r>
              <a:rPr lang="en-US" sz="20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Pretendard Regular"/>
              </a:rPr>
              <a:t>싶은</a:t>
            </a:r>
            <a:r>
              <a:rPr lang="en-US" sz="20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Pretendard Regular"/>
              </a:rPr>
              <a:t>텍스트를</a:t>
            </a:r>
            <a:r>
              <a:rPr lang="en-US" sz="20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Pretendard Regular"/>
              </a:rPr>
              <a:t>간략하게</a:t>
            </a:r>
            <a:r>
              <a:rPr lang="en-US" sz="20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000" b="0" i="0" u="none" strike="noStrike" spc="-100">
                <a:solidFill>
                  <a:srgbClr val="FFFFFF"/>
                </a:solidFill>
                <a:ea typeface="Pretendard Regular"/>
              </a:rPr>
              <a:t>텍스트를</a:t>
            </a:r>
            <a:r>
              <a:rPr lang="en-US" sz="20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Pretendard Regular"/>
              </a:rPr>
              <a:t>입력해주세요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0300" y="58420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 01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7759700" y="5753100"/>
            <a:ext cx="27813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216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 02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13068300" y="5753100"/>
            <a:ext cx="27813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>
            <a:off x="7899400" y="6565900"/>
            <a:ext cx="2501900" cy="939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8267700"/>
            <a:ext cx="88900" cy="88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302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 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65900" y="7569200"/>
            <a:ext cx="223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18A8F1"/>
                </a:solidFill>
                <a:latin typeface="Pretendard SemiBold"/>
              </a:rPr>
              <a:t>keyword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10700" y="75819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18A8F1"/>
                </a:solidFill>
                <a:latin typeface="Pretendard SemiBold"/>
              </a:rPr>
              <a:t>keyword 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26200" y="8166100"/>
            <a:ext cx="276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8737600"/>
            <a:ext cx="88900" cy="88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426200" y="8610600"/>
            <a:ext cx="276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2900" y="8267700"/>
            <a:ext cx="88900" cy="88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448800" y="8166100"/>
            <a:ext cx="276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2900" y="8737600"/>
            <a:ext cx="88900" cy="88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448800" y="8610600"/>
            <a:ext cx="276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0" y="6972300"/>
            <a:ext cx="76200" cy="76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86000" y="68453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0" y="7556500"/>
            <a:ext cx="76200" cy="76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286000" y="74295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0" y="8128000"/>
            <a:ext cx="76200" cy="76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286000" y="80010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0" y="8737600"/>
            <a:ext cx="76200" cy="762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2286000" y="86106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12700" y="6972300"/>
            <a:ext cx="76200" cy="76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2915900" y="68453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12700" y="7556500"/>
            <a:ext cx="76200" cy="76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915900" y="74295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12700" y="8128000"/>
            <a:ext cx="76200" cy="762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2915900" y="80010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12700" y="8737600"/>
            <a:ext cx="76200" cy="762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2915900" y="86106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7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7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-495300" y="4191000"/>
            <a:ext cx="19900900" cy="243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4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분할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아이콘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레이아웃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7000" y="8102600"/>
            <a:ext cx="3505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3822700"/>
            <a:ext cx="3175000" cy="317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3898900"/>
            <a:ext cx="3035300" cy="303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51100" y="7518400"/>
            <a:ext cx="139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84800" y="8102600"/>
            <a:ext cx="3505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3822700"/>
            <a:ext cx="3175000" cy="317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400" y="3898900"/>
            <a:ext cx="3035300" cy="3035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426200" y="7518400"/>
            <a:ext cx="139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59900" y="8102600"/>
            <a:ext cx="3505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3822700"/>
            <a:ext cx="31750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3898900"/>
            <a:ext cx="3035300" cy="3035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414000" y="7518400"/>
            <a:ext cx="139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47700" y="8102600"/>
            <a:ext cx="3505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0100" y="3822700"/>
            <a:ext cx="3175000" cy="317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6300" y="3898900"/>
            <a:ext cx="3035300" cy="3035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4389100" y="7518400"/>
            <a:ext cx="139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300" y="4521200"/>
            <a:ext cx="1778000" cy="1778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4673600"/>
            <a:ext cx="1473200" cy="1473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5900" y="4686300"/>
            <a:ext cx="1460500" cy="1460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74800" y="4584700"/>
            <a:ext cx="16383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3543300"/>
            <a:ext cx="3594100" cy="541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3543300"/>
            <a:ext cx="3594100" cy="541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3543300"/>
            <a:ext cx="3594100" cy="541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300" y="3543300"/>
            <a:ext cx="3594100" cy="541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3644900"/>
            <a:ext cx="3378200" cy="3644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4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분할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사진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레이아웃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7800" y="7404100"/>
            <a:ext cx="139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6400" y="7988300"/>
            <a:ext cx="3505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00" y="3644900"/>
            <a:ext cx="3378200" cy="3644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540500" y="7404100"/>
            <a:ext cx="139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6400" y="7988300"/>
            <a:ext cx="3505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900" y="3644900"/>
            <a:ext cx="3378200" cy="3644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350500" y="7404100"/>
            <a:ext cx="139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96400" y="7988300"/>
            <a:ext cx="3505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3644900"/>
            <a:ext cx="3378200" cy="3644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160500" y="7404100"/>
            <a:ext cx="139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18A8F1"/>
                </a:solidFill>
                <a:latin typeface="Pretendard SemiBold"/>
              </a:rPr>
              <a:t>keyword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19100" y="7988300"/>
            <a:ext cx="3505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1970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이곳에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2997200"/>
            <a:ext cx="16586200" cy="4203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828800"/>
            <a:ext cx="15494000" cy="412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08600" y="5588000"/>
            <a:ext cx="7670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-200">
                <a:solidFill>
                  <a:srgbClr val="191919"/>
                </a:solidFill>
                <a:ea typeface="Pretendard Light"/>
              </a:rPr>
              <a:t>화이트와</a:t>
            </a:r>
            <a:r>
              <a:rPr lang="en-US" sz="2800" b="0" i="0" u="none" strike="noStrike" spc="-20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spc="-200">
                <a:solidFill>
                  <a:srgbClr val="191919"/>
                </a:solidFill>
                <a:ea typeface="Pretendard Light"/>
              </a:rPr>
              <a:t>블루톤의</a:t>
            </a:r>
            <a:r>
              <a:rPr lang="en-US" sz="2800" b="0" i="0" u="none" strike="noStrike" spc="-20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spc="-200">
                <a:solidFill>
                  <a:srgbClr val="191919"/>
                </a:solidFill>
                <a:ea typeface="Pretendard Light"/>
              </a:rPr>
              <a:t>심플한</a:t>
            </a:r>
            <a:r>
              <a:rPr lang="en-US" sz="2800" b="0" i="0" u="none" strike="noStrike" spc="-20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spc="-200">
                <a:solidFill>
                  <a:srgbClr val="191919"/>
                </a:solidFill>
                <a:ea typeface="Pretendard Light"/>
              </a:rPr>
              <a:t>프레젠테이션입니다</a:t>
            </a:r>
            <a:r>
              <a:rPr lang="en-US" sz="2800" b="0" i="0" u="none" strike="noStrike" spc="-200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4300" y="838200"/>
            <a:ext cx="266700" cy="19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71800" y="749300"/>
            <a:ext cx="176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91919"/>
                </a:solidFill>
                <a:latin typeface="Pretendard Bold"/>
              </a:rPr>
              <a:t>MIRICOMPANY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2500" y="1816100"/>
            <a:ext cx="6235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4000" b="0" i="0" u="none" strike="noStrike" spc="-100">
                <a:solidFill>
                  <a:srgbClr val="18A8F1"/>
                </a:solidFill>
                <a:latin typeface="Pretendard Bold"/>
              </a:rPr>
              <a:t>Business Project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959600"/>
            <a:ext cx="167386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300" y="2222500"/>
            <a:ext cx="15240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0" y="1981200"/>
            <a:ext cx="15494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1800" y="3251200"/>
            <a:ext cx="749300" cy="138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22600" y="4699000"/>
            <a:ext cx="1409700" cy="140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2082800" y="3352800"/>
            <a:ext cx="749300" cy="137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900" y="2324100"/>
            <a:ext cx="1320800" cy="132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5800" y="4013200"/>
            <a:ext cx="1485900" cy="148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6600" y="5016500"/>
            <a:ext cx="1181100" cy="1181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2800" y="1003300"/>
            <a:ext cx="1193800" cy="1193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5816600" y="8293100"/>
            <a:ext cx="16891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0795000" y="8293100"/>
            <a:ext cx="16891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249400" y="4622800"/>
            <a:ext cx="558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71800" y="3263900"/>
            <a:ext cx="558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4900" y="5499100"/>
            <a:ext cx="558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20700" y="1511300"/>
            <a:ext cx="558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64500" y="7810500"/>
            <a:ext cx="2273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Noto Sans CJK KR Bold"/>
              </a:rPr>
              <a:t>연락처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46900" y="8305800"/>
            <a:ext cx="4381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Noto Sans CJK KR DemiLight"/>
              </a:rPr>
              <a:t>02.1234.5678 (miri_kim@miri.com)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84500" y="7810500"/>
            <a:ext cx="2273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Noto Sans CJK KR Bold"/>
              </a:rPr>
              <a:t>담당자</a:t>
            </a:r>
            <a:r>
              <a:rPr lang="en-US" sz="1900" b="0" i="0" u="none" strike="noStrike">
                <a:solidFill>
                  <a:srgbClr val="FFFFFF"/>
                </a:solidFill>
                <a:latin typeface="Noto Sans CJK KR Bold"/>
              </a:rPr>
              <a:t> (</a:t>
            </a:r>
            <a:r>
              <a:rPr lang="ko-KR" sz="1900" b="0" i="0" u="none" strike="noStrike">
                <a:solidFill>
                  <a:srgbClr val="FFFFFF"/>
                </a:solidFill>
                <a:ea typeface="Noto Sans CJK KR Bold"/>
              </a:rPr>
              <a:t>기획</a:t>
            </a:r>
            <a:r>
              <a:rPr lang="en-US" sz="1900" b="0" i="0" u="none" strike="noStrike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1900" b="0" i="0" u="none" strike="noStrike">
                <a:solidFill>
                  <a:srgbClr val="FFFFFF"/>
                </a:solidFill>
                <a:ea typeface="Noto Sans CJK KR Bold"/>
              </a:rPr>
              <a:t>팀</a:t>
            </a:r>
            <a:r>
              <a:rPr lang="en-US" sz="1900" b="0" i="0" u="none" strike="noStrike">
                <a:solidFill>
                  <a:srgbClr val="FFFFFF"/>
                </a:solidFill>
                <a:latin typeface="Noto Sans CJK KR Bold"/>
              </a:rPr>
              <a:t>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66900" y="8305800"/>
            <a:ext cx="4381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900" b="0" i="0" u="none" strike="noStrike" spc="-100">
                <a:solidFill>
                  <a:srgbClr val="FFFFFF"/>
                </a:solidFill>
                <a:ea typeface="Noto Sans CJK KR DemiLight"/>
              </a:rPr>
              <a:t>김미리</a:t>
            </a:r>
            <a:r>
              <a:rPr lang="en-US" sz="1900" b="0" i="0" u="none" strike="noStrike" spc="-10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sz="1900" b="0" i="0" u="none" strike="noStrike" spc="-100">
                <a:solidFill>
                  <a:srgbClr val="FFFFFF"/>
                </a:solidFill>
                <a:ea typeface="Noto Sans CJK KR DemiLight"/>
              </a:rPr>
              <a:t>이미리</a:t>
            </a:r>
            <a:r>
              <a:rPr lang="en-US" sz="1900" b="0" i="0" u="none" strike="noStrike" spc="-10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sz="1900" b="0" i="0" u="none" strike="noStrike" spc="-100">
                <a:solidFill>
                  <a:srgbClr val="FFFFFF"/>
                </a:solidFill>
                <a:ea typeface="Noto Sans CJK KR DemiLight"/>
              </a:rPr>
              <a:t>박미리</a:t>
            </a:r>
            <a:r>
              <a:rPr lang="en-US" sz="1900" b="0" i="0" u="none" strike="noStrike" spc="-10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sz="1900" b="0" i="0" u="none" strike="noStrike" spc="-100">
                <a:solidFill>
                  <a:srgbClr val="FFFFFF"/>
                </a:solidFill>
                <a:ea typeface="Noto Sans CJK KR DemiLight"/>
              </a:rPr>
              <a:t>윤미리</a:t>
            </a:r>
            <a:r>
              <a:rPr lang="en-US" sz="1900" b="0" i="0" u="none" strike="noStrike" spc="-10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sz="1900" b="0" i="0" u="none" strike="noStrike" spc="-100">
                <a:solidFill>
                  <a:srgbClr val="FFFFFF"/>
                </a:solidFill>
                <a:ea typeface="Noto Sans CJK KR DemiLight"/>
              </a:rPr>
              <a:t>성미리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57200" y="7810500"/>
            <a:ext cx="2273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Noto Sans CJK KR Bold"/>
              </a:rPr>
              <a:t>다음</a:t>
            </a:r>
            <a:r>
              <a:rPr lang="en-US" sz="1900" b="0" i="0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Noto Sans CJK KR Bold"/>
              </a:rPr>
              <a:t>회의</a:t>
            </a:r>
            <a:r>
              <a:rPr lang="en-US" sz="1900" b="0" i="0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Noto Sans CJK KR Bold"/>
              </a:rPr>
              <a:t>일정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39600" y="8305800"/>
            <a:ext cx="4381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Noto Sans CJK KR DemiLight"/>
              </a:rPr>
              <a:t>20XX.XX.XX 14:00 2</a:t>
            </a:r>
            <a:r>
              <a:rPr lang="ko-KR" sz="1900" b="0" i="0" u="none" strike="noStrike" spc="-100">
                <a:solidFill>
                  <a:srgbClr val="FFFFFF"/>
                </a:solidFill>
                <a:ea typeface="Noto Sans CJK KR DemiLight"/>
              </a:rPr>
              <a:t>층</a:t>
            </a:r>
            <a:r>
              <a:rPr lang="en-US" sz="1900" b="0" i="0" u="none" strike="noStrike" spc="-100">
                <a:solidFill>
                  <a:srgbClr val="FFFFFF"/>
                </a:solidFill>
                <a:latin typeface="Noto Sans CJK KR DemiLight"/>
              </a:rPr>
              <a:t> </a:t>
            </a:r>
            <a:r>
              <a:rPr lang="ko-KR" sz="1900" b="0" i="0" u="none" strike="noStrike" spc="-100">
                <a:solidFill>
                  <a:srgbClr val="FFFFFF"/>
                </a:solidFill>
                <a:ea typeface="Noto Sans CJK KR DemiLight"/>
              </a:rPr>
              <a:t>회의실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98900"/>
            <a:ext cx="15087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102100"/>
            <a:ext cx="4318000" cy="431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4102100"/>
            <a:ext cx="4318000" cy="431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4102100"/>
            <a:ext cx="4318000" cy="431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6261100" y="5842000"/>
            <a:ext cx="647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2679"/>
              </a:lnSpc>
            </a:pPr>
            <a:r>
              <a:rPr lang="en-US" sz="4500" b="0" i="0" u="none" strike="noStrike" spc="-400">
                <a:solidFill>
                  <a:srgbClr val="FFFFFF"/>
                </a:solidFill>
                <a:latin typeface="KOHIBaeumOTF"/>
              </a:rPr>
              <a:t>+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9200" y="5842000"/>
            <a:ext cx="647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2679"/>
              </a:lnSpc>
            </a:pPr>
            <a:r>
              <a:rPr lang="en-US" sz="4500" b="0" i="0" u="none" strike="noStrike" spc="-400">
                <a:solidFill>
                  <a:srgbClr val="FFFFFF"/>
                </a:solidFill>
                <a:latin typeface="KOHIBaeumOTF"/>
              </a:rPr>
              <a:t>+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핵심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키워드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아이콘형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559300"/>
            <a:ext cx="16129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4648200"/>
            <a:ext cx="1435100" cy="143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1200" y="4495800"/>
            <a:ext cx="1739900" cy="1739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4900" y="6096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63800" y="6807200"/>
            <a:ext cx="3086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  <a:p>
            <a:pPr lvl="0" algn="ct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05700" y="6096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94600" y="6807200"/>
            <a:ext cx="3086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  <a:p>
            <a:pPr lvl="0" algn="ct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36500" y="6096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25400" y="6807200"/>
            <a:ext cx="3086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  <a:p>
            <a:pPr lvl="0" algn="ctr">
              <a:lnSpc>
                <a:spcPct val="117859"/>
              </a:lnSpc>
            </a:pP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19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3543300"/>
            <a:ext cx="4813300" cy="541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0" y="3543300"/>
            <a:ext cx="4813300" cy="541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100" y="3543300"/>
            <a:ext cx="4813300" cy="541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00300" y="3937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5700" y="39243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11100" y="39243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18A8F1"/>
                </a:solidFill>
                <a:latin typeface="Pretendard SemiBold"/>
              </a:rPr>
              <a:t>keyword 03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4991100"/>
            <a:ext cx="88900" cy="8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311400" y="48387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5651500"/>
            <a:ext cx="88900" cy="88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54991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6311900"/>
            <a:ext cx="88900" cy="88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311400" y="61595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6972300"/>
            <a:ext cx="88900" cy="88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311400" y="68326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7632700"/>
            <a:ext cx="88900" cy="88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311400" y="74930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0" y="4991100"/>
            <a:ext cx="88900" cy="88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404100" y="48387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0" y="5651500"/>
            <a:ext cx="88900" cy="88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04100" y="54991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0" y="6311900"/>
            <a:ext cx="88900" cy="88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404100" y="61595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0" y="6972300"/>
            <a:ext cx="88900" cy="88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404100" y="68326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0" y="7632700"/>
            <a:ext cx="88900" cy="88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404100" y="74930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0" y="4991100"/>
            <a:ext cx="88900" cy="88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496800" y="48387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0" y="5651500"/>
            <a:ext cx="88900" cy="889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496800" y="54991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0" y="6311900"/>
            <a:ext cx="88900" cy="889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2496800" y="61595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0" y="6972300"/>
            <a:ext cx="88900" cy="88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496800" y="68326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간략하게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0" y="7632700"/>
            <a:ext cx="88900" cy="8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8318500"/>
            <a:ext cx="4813300" cy="6477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2496800" y="74930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관련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텍스트로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4D4D4D"/>
                </a:solidFill>
                <a:ea typeface="Pretendard Regular"/>
              </a:rPr>
              <a:t>입력해주세요</a:t>
            </a:r>
            <a:r>
              <a:rPr lang="en-US" sz="2000" b="0" i="0" u="none" strike="noStrike" spc="-100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핵심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키워드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텍스트</a:t>
            </a:r>
            <a:r>
              <a:rPr 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</a:rPr>
              <a:t> </a:t>
            </a:r>
            <a:r>
              <a:rPr lang="ko-KR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목록형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133600" y="84455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강조하고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싶은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0" y="8318500"/>
            <a:ext cx="4813300" cy="6477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7239000" y="84455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강조하고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싶은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9100" y="8305800"/>
            <a:ext cx="4813300" cy="6477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2357100" y="84328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강조하고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싶은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입력해주세요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latin typeface="Arial" panose="020B0604020202020204" pitchFamily="34" charset="0"/>
                <a:ea typeface="210 OmniGothic 050" panose="020B0600000101010101" charset="-127"/>
                <a:cs typeface="Arial" panose="020B0604020202020204" pitchFamily="34" charset="0"/>
              </a:rPr>
              <a:t>인코딩</a:t>
            </a:r>
            <a:endParaRPr lang="ko-KR" sz="7200" b="0" i="0" u="none" strike="noStrike" spc="-500" dirty="0">
              <a:solidFill>
                <a:srgbClr val="4D4D4D"/>
              </a:solidFill>
              <a:latin typeface="Arial" panose="020B0604020202020204" pitchFamily="34" charset="0"/>
              <a:ea typeface="210 OmniGothic 050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41FDB27-D694-4C02-AB19-A22A9968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175000"/>
            <a:ext cx="11557538" cy="23495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04A44E-CAE7-4741-BE5C-4A476E48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12" y="5792893"/>
            <a:ext cx="11587126" cy="16637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DB0CCF0-7C12-4BC1-894B-702F9B10A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7724986"/>
            <a:ext cx="6951088" cy="1663700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8CF8D2C5-30A8-42A0-B860-9B7796D4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300" y="3467100"/>
            <a:ext cx="4813300" cy="5410200"/>
          </a:xfrm>
          <a:prstGeom prst="rect">
            <a:avLst/>
          </a:prstGeom>
        </p:spPr>
      </p:pic>
      <p:sp>
        <p:nvSpPr>
          <p:cNvPr id="42" name="TextBox 10">
            <a:extLst>
              <a:ext uri="{FF2B5EF4-FFF2-40B4-BE49-F238E27FC236}">
                <a16:creationId xmlns:a16="http://schemas.microsoft.com/office/drawing/2014/main" id="{14939D8D-C8EF-4F5D-B1F7-F5E6E57C27F0}"/>
              </a:ext>
            </a:extLst>
          </p:cNvPr>
          <p:cNvSpPr txBox="1"/>
          <p:nvPr/>
        </p:nvSpPr>
        <p:spPr>
          <a:xfrm>
            <a:off x="13703300" y="38481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Pretendard SemiBold"/>
              </a:rPr>
              <a:t>인코딩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43" name="Picture 31">
            <a:extLst>
              <a:ext uri="{FF2B5EF4-FFF2-40B4-BE49-F238E27FC236}">
                <a16:creationId xmlns:a16="http://schemas.microsoft.com/office/drawing/2014/main" id="{9CDD0510-974F-41FC-977F-922AF6FFD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0400" y="4914900"/>
            <a:ext cx="88900" cy="88900"/>
          </a:xfrm>
          <a:prstGeom prst="rect">
            <a:avLst/>
          </a:prstGeom>
        </p:spPr>
      </p:pic>
      <p:sp>
        <p:nvSpPr>
          <p:cNvPr id="44" name="TextBox 32">
            <a:extLst>
              <a:ext uri="{FF2B5EF4-FFF2-40B4-BE49-F238E27FC236}">
                <a16:creationId xmlns:a16="http://schemas.microsoft.com/office/drawing/2014/main" id="{8079D865-F9C9-4920-A4D7-D0430803E3B1}"/>
              </a:ext>
            </a:extLst>
          </p:cNvPr>
          <p:cNvSpPr txBox="1"/>
          <p:nvPr/>
        </p:nvSpPr>
        <p:spPr>
          <a:xfrm>
            <a:off x="13589000" y="49403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범주형 컬럼 </a:t>
            </a:r>
            <a:endParaRPr lang="en-US" altLang="ko-KR" sz="2000" spc="-100" dirty="0">
              <a:solidFill>
                <a:srgbClr val="4D4D4D"/>
              </a:solidFill>
              <a:latin typeface="Pretendard Regular"/>
            </a:endParaRPr>
          </a:p>
          <a:p>
            <a:pPr lvl="0" algn="l">
              <a:lnSpc>
                <a:spcPct val="117859"/>
              </a:lnSpc>
            </a:pP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=&gt;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숫자 범주로 </a:t>
            </a:r>
            <a:r>
              <a:rPr lang="ko-KR" altLang="en-US" sz="2000" spc="-100" dirty="0" err="1">
                <a:solidFill>
                  <a:srgbClr val="4D4D4D"/>
                </a:solidFill>
                <a:latin typeface="Pretendard Regular"/>
              </a:rPr>
              <a:t>바꿔주기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51" name="Picture 39">
            <a:extLst>
              <a:ext uri="{FF2B5EF4-FFF2-40B4-BE49-F238E27FC236}">
                <a16:creationId xmlns:a16="http://schemas.microsoft.com/office/drawing/2014/main" id="{A4F974D1-2F23-4247-89A3-6A8C14B8B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0400" y="6578600"/>
            <a:ext cx="88900" cy="88900"/>
          </a:xfrm>
          <a:prstGeom prst="rect">
            <a:avLst/>
          </a:prstGeom>
        </p:spPr>
      </p:pic>
      <p:sp>
        <p:nvSpPr>
          <p:cNvPr id="52" name="TextBox 41">
            <a:extLst>
              <a:ext uri="{FF2B5EF4-FFF2-40B4-BE49-F238E27FC236}">
                <a16:creationId xmlns:a16="http://schemas.microsoft.com/office/drawing/2014/main" id="{770E1B6E-4C0B-4BB2-9E3A-6409769A9C35}"/>
              </a:ext>
            </a:extLst>
          </p:cNvPr>
          <p:cNvSpPr txBox="1"/>
          <p:nvPr/>
        </p:nvSpPr>
        <p:spPr>
          <a:xfrm>
            <a:off x="13589000" y="64389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Target =&gt;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라벨 인코딩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53" name="Picture 47">
            <a:extLst>
              <a:ext uri="{FF2B5EF4-FFF2-40B4-BE49-F238E27FC236}">
                <a16:creationId xmlns:a16="http://schemas.microsoft.com/office/drawing/2014/main" id="{C63C657C-52CB-4209-948B-A12D0E46CB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1300" y="8229600"/>
            <a:ext cx="4813300" cy="647700"/>
          </a:xfrm>
          <a:prstGeom prst="rect">
            <a:avLst/>
          </a:prstGeom>
        </p:spPr>
      </p:pic>
      <p:sp>
        <p:nvSpPr>
          <p:cNvPr id="54" name="TextBox 48">
            <a:extLst>
              <a:ext uri="{FF2B5EF4-FFF2-40B4-BE49-F238E27FC236}">
                <a16:creationId xmlns:a16="http://schemas.microsoft.com/office/drawing/2014/main" id="{63F4142F-3046-479B-BC49-2A04663EFF87}"/>
              </a:ext>
            </a:extLst>
          </p:cNvPr>
          <p:cNvSpPr txBox="1"/>
          <p:nvPr/>
        </p:nvSpPr>
        <p:spPr>
          <a:xfrm>
            <a:off x="13449300" y="83566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ea typeface="Pretendard Medium"/>
              </a:rPr>
              <a:t>KNN</a:t>
            </a:r>
            <a:r>
              <a:rPr lang="ko-KR" altLang="en-US" sz="2100" b="0" i="0" u="none" strike="noStrike" spc="-100" dirty="0">
                <a:solidFill>
                  <a:srgbClr val="FFFFFF"/>
                </a:solidFill>
                <a:ea typeface="Pretendard Medium"/>
              </a:rPr>
              <a:t>은 기본적인 거리기반 알고리즘</a:t>
            </a:r>
            <a:endParaRPr lang="ko-KR" sz="2100" b="0" i="0" u="none" strike="noStrike" spc="-100" dirty="0">
              <a:solidFill>
                <a:srgbClr val="FFFFFF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스케일링</a:t>
            </a:r>
            <a:endParaRPr lang="ko-KR" sz="7200" b="0" i="0" u="none" strike="noStrike" spc="-500" dirty="0">
              <a:solidFill>
                <a:srgbClr val="4D4D4D"/>
              </a:solidFill>
              <a:ea typeface="210 OmniGothic 050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9446773-3329-4456-BDD2-9908E642D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576" y="3368459"/>
            <a:ext cx="7233024" cy="628354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4427314-CDA5-4ED1-9D26-17AFBC6A5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3543300"/>
            <a:ext cx="4813300" cy="5410200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2BBDD6BF-E30D-43A7-804C-6B83EF1DEBF1}"/>
              </a:ext>
            </a:extLst>
          </p:cNvPr>
          <p:cNvSpPr txBox="1"/>
          <p:nvPr/>
        </p:nvSpPr>
        <p:spPr>
          <a:xfrm>
            <a:off x="12725400" y="39243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스케일링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16" name="Picture 31">
            <a:extLst>
              <a:ext uri="{FF2B5EF4-FFF2-40B4-BE49-F238E27FC236}">
                <a16:creationId xmlns:a16="http://schemas.microsoft.com/office/drawing/2014/main" id="{CE40C407-8D43-4333-9A52-29A517FFF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0" y="4991100"/>
            <a:ext cx="88900" cy="88900"/>
          </a:xfrm>
          <a:prstGeom prst="rect">
            <a:avLst/>
          </a:prstGeom>
        </p:spPr>
      </p:pic>
      <p:sp>
        <p:nvSpPr>
          <p:cNvPr id="17" name="TextBox 32">
            <a:extLst>
              <a:ext uri="{FF2B5EF4-FFF2-40B4-BE49-F238E27FC236}">
                <a16:creationId xmlns:a16="http://schemas.microsoft.com/office/drawing/2014/main" id="{FBD91904-1FC8-4383-8028-61D8273B310D}"/>
              </a:ext>
            </a:extLst>
          </p:cNvPr>
          <p:cNvSpPr txBox="1"/>
          <p:nvPr/>
        </p:nvSpPr>
        <p:spPr>
          <a:xfrm>
            <a:off x="12611100" y="50165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범주형 컬럼 </a:t>
            </a:r>
            <a:endParaRPr lang="en-US" altLang="ko-KR" sz="2000" spc="-100" dirty="0">
              <a:solidFill>
                <a:srgbClr val="4D4D4D"/>
              </a:solidFill>
              <a:latin typeface="Pretendard Regular"/>
            </a:endParaRPr>
          </a:p>
          <a:p>
            <a:pPr lvl="0" algn="l">
              <a:lnSpc>
                <a:spcPct val="117859"/>
              </a:lnSpc>
            </a:pP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=&gt;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숫자 범주로 </a:t>
            </a:r>
            <a:r>
              <a:rPr lang="ko-KR" altLang="en-US" sz="2000" spc="-100" dirty="0" err="1">
                <a:solidFill>
                  <a:srgbClr val="4D4D4D"/>
                </a:solidFill>
                <a:latin typeface="Pretendard Regular"/>
              </a:rPr>
              <a:t>바꿔주기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18" name="Picture 39">
            <a:extLst>
              <a:ext uri="{FF2B5EF4-FFF2-40B4-BE49-F238E27FC236}">
                <a16:creationId xmlns:a16="http://schemas.microsoft.com/office/drawing/2014/main" id="{880075B9-C192-41B3-9845-CB26CFFF0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0" y="6654800"/>
            <a:ext cx="88900" cy="88900"/>
          </a:xfrm>
          <a:prstGeom prst="rect">
            <a:avLst/>
          </a:prstGeom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915DBD7E-A764-40F3-B7D6-4BF261D3C1DE}"/>
              </a:ext>
            </a:extLst>
          </p:cNvPr>
          <p:cNvSpPr txBox="1"/>
          <p:nvPr/>
        </p:nvSpPr>
        <p:spPr>
          <a:xfrm>
            <a:off x="12611100" y="65151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Target =&gt;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라벨 인코딩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0" name="Picture 47">
            <a:extLst>
              <a:ext uri="{FF2B5EF4-FFF2-40B4-BE49-F238E27FC236}">
                <a16:creationId xmlns:a16="http://schemas.microsoft.com/office/drawing/2014/main" id="{94F7C4B0-EAD1-4BFB-B27F-45EE91414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8191500"/>
            <a:ext cx="4813300" cy="914400"/>
          </a:xfrm>
          <a:prstGeom prst="rect">
            <a:avLst/>
          </a:prstGeom>
        </p:spPr>
      </p:pic>
      <p:sp>
        <p:nvSpPr>
          <p:cNvPr id="21" name="TextBox 48">
            <a:extLst>
              <a:ext uri="{FF2B5EF4-FFF2-40B4-BE49-F238E27FC236}">
                <a16:creationId xmlns:a16="http://schemas.microsoft.com/office/drawing/2014/main" id="{02AE0519-860E-4596-B953-36DB9BFEC15D}"/>
              </a:ext>
            </a:extLst>
          </p:cNvPr>
          <p:cNvSpPr txBox="1"/>
          <p:nvPr/>
        </p:nvSpPr>
        <p:spPr>
          <a:xfrm>
            <a:off x="12471400" y="84328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각 </a:t>
            </a:r>
            <a:r>
              <a:rPr lang="ko-KR" altLang="en-US" sz="2000" dirty="0" err="1">
                <a:solidFill>
                  <a:schemeClr val="bg1"/>
                </a:solidFill>
              </a:rPr>
              <a:t>피쳐가</a:t>
            </a:r>
            <a:r>
              <a:rPr lang="ko-KR" altLang="en-US" sz="2000" dirty="0">
                <a:solidFill>
                  <a:schemeClr val="bg1"/>
                </a:solidFill>
              </a:rPr>
              <a:t> 서로 다른 </a:t>
            </a:r>
            <a:r>
              <a:rPr lang="ko-KR" altLang="en-US" sz="2000" dirty="0" err="1">
                <a:solidFill>
                  <a:schemeClr val="bg1"/>
                </a:solidFill>
              </a:rPr>
              <a:t>스케일을가지면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거리에 큰 영향</a:t>
            </a:r>
            <a:r>
              <a:rPr lang="ko-KR" altLang="en-US" sz="2000" spc="-100" dirty="0">
                <a:solidFill>
                  <a:schemeClr val="bg1"/>
                </a:solidFill>
                <a:ea typeface="Pretendard Medium"/>
              </a:rPr>
              <a:t> </a:t>
            </a:r>
            <a:endParaRPr lang="ko-KR" sz="2000" b="0" i="0" u="none" strike="noStrike" spc="-100" dirty="0">
              <a:solidFill>
                <a:schemeClr val="bg1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7816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ea typeface="210 OmniGothic 050" panose="020B0600000101010101" charset="-127"/>
              </a:rPr>
              <a:t>기본 모델 만들기</a:t>
            </a:r>
            <a:endParaRPr lang="ko-KR" sz="7200" b="0" i="0" u="none" strike="noStrike" spc="-500" dirty="0">
              <a:solidFill>
                <a:srgbClr val="4D4D4D"/>
              </a:solidFill>
              <a:ea typeface="210 OmniGothic 050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AA99464-D30A-4DB2-A86B-23A4EC9B4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3463838"/>
            <a:ext cx="7797800" cy="6278595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590002E-B6B5-4EB2-8C99-57D790615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3543300"/>
            <a:ext cx="4813300" cy="541020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BD4EC637-0237-4934-8309-E9D479B9034D}"/>
              </a:ext>
            </a:extLst>
          </p:cNvPr>
          <p:cNvSpPr txBox="1"/>
          <p:nvPr/>
        </p:nvSpPr>
        <p:spPr>
          <a:xfrm>
            <a:off x="12725400" y="39243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기본 모델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15" name="Picture 31">
            <a:extLst>
              <a:ext uri="{FF2B5EF4-FFF2-40B4-BE49-F238E27FC236}">
                <a16:creationId xmlns:a16="http://schemas.microsoft.com/office/drawing/2014/main" id="{1F24F12F-C5F9-43A1-8B98-39CA173F2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0" y="5676900"/>
            <a:ext cx="88900" cy="88900"/>
          </a:xfrm>
          <a:prstGeom prst="rect">
            <a:avLst/>
          </a:prstGeom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FC2415B1-F349-40CF-9FCB-F51E0405CF57}"/>
              </a:ext>
            </a:extLst>
          </p:cNvPr>
          <p:cNvSpPr txBox="1"/>
          <p:nvPr/>
        </p:nvSpPr>
        <p:spPr>
          <a:xfrm>
            <a:off x="12611100" y="55499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점수 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: 0.5059….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19" name="Picture 47">
            <a:extLst>
              <a:ext uri="{FF2B5EF4-FFF2-40B4-BE49-F238E27FC236}">
                <a16:creationId xmlns:a16="http://schemas.microsoft.com/office/drawing/2014/main" id="{6794EAC0-F039-47F2-86C6-662612D17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8191500"/>
            <a:ext cx="4813300" cy="914400"/>
          </a:xfrm>
          <a:prstGeom prst="rect">
            <a:avLst/>
          </a:prstGeom>
        </p:spPr>
      </p:pic>
      <p:sp>
        <p:nvSpPr>
          <p:cNvPr id="20" name="TextBox 48">
            <a:extLst>
              <a:ext uri="{FF2B5EF4-FFF2-40B4-BE49-F238E27FC236}">
                <a16:creationId xmlns:a16="http://schemas.microsoft.com/office/drawing/2014/main" id="{FFE58E12-9356-4758-BD36-B32F6E78627B}"/>
              </a:ext>
            </a:extLst>
          </p:cNvPr>
          <p:cNvSpPr txBox="1"/>
          <p:nvPr/>
        </p:nvSpPr>
        <p:spPr>
          <a:xfrm>
            <a:off x="12509500" y="84328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chemeClr val="bg1"/>
                </a:solidFill>
                <a:ea typeface="Pretendard Medium"/>
              </a:rPr>
              <a:t>점수는 낮지만 </a:t>
            </a:r>
            <a:r>
              <a:rPr lang="ko-KR" altLang="en-US" sz="2000" spc="-100" dirty="0">
                <a:solidFill>
                  <a:schemeClr val="bg1"/>
                </a:solidFill>
                <a:ea typeface="Pretendard Medium"/>
              </a:rPr>
              <a:t>혼동행렬 </a:t>
            </a:r>
            <a:r>
              <a:rPr lang="ko-KR" altLang="en-US" sz="2000" spc="-100" dirty="0" err="1">
                <a:solidFill>
                  <a:schemeClr val="bg1"/>
                </a:solidFill>
                <a:ea typeface="Pretendard Medium"/>
              </a:rPr>
              <a:t>그려보기</a:t>
            </a:r>
            <a:endParaRPr lang="ko-KR" sz="2000" b="0" i="0" u="none" strike="noStrike" spc="-100" dirty="0">
              <a:solidFill>
                <a:schemeClr val="bg1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0144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기본 모델 혼동행렬</a:t>
            </a:r>
            <a:endParaRPr lang="ko-KR" sz="7200" b="0" i="0" u="none" strike="noStrike" spc="-500" dirty="0">
              <a:solidFill>
                <a:srgbClr val="4D4D4D"/>
              </a:solidFill>
              <a:ea typeface="210 OmniGothic 050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78583B9-87A1-4B91-B918-34AA1A6A2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314700"/>
            <a:ext cx="7783459" cy="6455812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C197D7E-2437-4DBB-98DB-164644ABF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3543300"/>
            <a:ext cx="4813300" cy="541020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7121356D-5761-4B9C-A399-65474EFC673F}"/>
              </a:ext>
            </a:extLst>
          </p:cNvPr>
          <p:cNvSpPr txBox="1"/>
          <p:nvPr/>
        </p:nvSpPr>
        <p:spPr>
          <a:xfrm>
            <a:off x="12725400" y="39243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기본 모델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15" name="Picture 31">
            <a:extLst>
              <a:ext uri="{FF2B5EF4-FFF2-40B4-BE49-F238E27FC236}">
                <a16:creationId xmlns:a16="http://schemas.microsoft.com/office/drawing/2014/main" id="{539F3007-4ECF-4E94-8EE3-94705D8D6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7900" y="5575300"/>
            <a:ext cx="88900" cy="88900"/>
          </a:xfrm>
          <a:prstGeom prst="rect">
            <a:avLst/>
          </a:prstGeom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640F1EA0-0B89-48A6-A550-2FA45949DBB9}"/>
              </a:ext>
            </a:extLst>
          </p:cNvPr>
          <p:cNvSpPr txBox="1"/>
          <p:nvPr/>
        </p:nvSpPr>
        <p:spPr>
          <a:xfrm>
            <a:off x="12573000" y="56007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TP, TN, FP, TN</a:t>
            </a:r>
            <a:r>
              <a:rPr lang="ko-KR" alt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의 값이 </a:t>
            </a:r>
            <a:endParaRPr lang="en-US" altLang="ko-KR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모두 </a:t>
            </a:r>
            <a:r>
              <a:rPr lang="en-US" altLang="ko-KR" sz="2000" b="0" i="0" u="none" strike="noStrike" spc="-100" dirty="0">
                <a:solidFill>
                  <a:srgbClr val="4D4D4D"/>
                </a:solidFill>
                <a:latin typeface="Pretendard Regular"/>
              </a:rPr>
              <a:t>0.5</a:t>
            </a:r>
            <a:r>
              <a:rPr lang="ko-KR" alt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로 </a:t>
            </a:r>
            <a:r>
              <a:rPr lang="ko-KR" altLang="en-US" sz="2000" b="0" i="0" u="none" strike="noStrike" spc="-100" dirty="0" err="1">
                <a:solidFill>
                  <a:srgbClr val="4D4D4D"/>
                </a:solidFill>
                <a:latin typeface="Pretendard Regular"/>
              </a:rPr>
              <a:t>비슷</a:t>
            </a:r>
            <a:endParaRPr lang="en-US" altLang="ko-KR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17" name="Picture 47">
            <a:extLst>
              <a:ext uri="{FF2B5EF4-FFF2-40B4-BE49-F238E27FC236}">
                <a16:creationId xmlns:a16="http://schemas.microsoft.com/office/drawing/2014/main" id="{8AF6E8E3-6556-48F4-A53E-61DA51D30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8191500"/>
            <a:ext cx="4813300" cy="914400"/>
          </a:xfrm>
          <a:prstGeom prst="rect">
            <a:avLst/>
          </a:prstGeom>
        </p:spPr>
      </p:pic>
      <p:sp>
        <p:nvSpPr>
          <p:cNvPr id="18" name="TextBox 48">
            <a:extLst>
              <a:ext uri="{FF2B5EF4-FFF2-40B4-BE49-F238E27FC236}">
                <a16:creationId xmlns:a16="http://schemas.microsoft.com/office/drawing/2014/main" id="{C94EBA10-BF34-464C-ADF2-F55221AC26F4}"/>
              </a:ext>
            </a:extLst>
          </p:cNvPr>
          <p:cNvSpPr txBox="1"/>
          <p:nvPr/>
        </p:nvSpPr>
        <p:spPr>
          <a:xfrm>
            <a:off x="12471400" y="84328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점수가 너무 낮아서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0" algn="ctr">
              <a:lnSpc>
                <a:spcPct val="117859"/>
              </a:lnSpc>
            </a:pPr>
            <a:r>
              <a:rPr lang="ko-KR" altLang="en-US" sz="2000" b="0" i="0" u="none" strike="noStrike" spc="-100" dirty="0" err="1">
                <a:solidFill>
                  <a:schemeClr val="bg1"/>
                </a:solidFill>
                <a:ea typeface="Pretendard Medium"/>
              </a:rPr>
              <a:t>하이퍼</a:t>
            </a:r>
            <a:r>
              <a:rPr lang="ko-KR" altLang="en-US" sz="2000" b="0" i="0" u="none" strike="noStrike" spc="-100" dirty="0">
                <a:solidFill>
                  <a:schemeClr val="bg1"/>
                </a:solidFill>
                <a:ea typeface="Pretendard Medium"/>
              </a:rPr>
              <a:t> 파라미터 수정</a:t>
            </a:r>
            <a:endParaRPr lang="ko-KR" sz="2000" b="0" i="0" u="none" strike="noStrike" spc="-100" dirty="0">
              <a:solidFill>
                <a:schemeClr val="bg1"/>
              </a:solidFill>
              <a:ea typeface="Pretendard Medium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A6AF27DA-49D9-423B-BC78-32602F215791}"/>
              </a:ext>
            </a:extLst>
          </p:cNvPr>
          <p:cNvSpPr txBox="1"/>
          <p:nvPr/>
        </p:nvSpPr>
        <p:spPr>
          <a:xfrm>
            <a:off x="12573000" y="64643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F1 Score =</a:t>
            </a:r>
            <a:r>
              <a:rPr lang="en-US" altLang="ko-KR" sz="2000" b="0" i="0" dirty="0">
                <a:effectLst/>
                <a:latin typeface="Helvetica Neue"/>
              </a:rPr>
              <a:t>0.5069…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 </a:t>
            </a:r>
            <a:endParaRPr lang="en-US" altLang="ko-KR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82385112-A79C-4E32-971D-81904A9FF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7900" y="6604000"/>
            <a:ext cx="889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7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210 OmniGothic 050" panose="020B0600000101010101" charset="-127"/>
              </a:rPr>
              <a:t>하이퍼파라미터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210 OmniGothic 050" panose="020B0600000101010101" charset="-127"/>
              </a:rPr>
              <a:t> 수정</a:t>
            </a:r>
            <a:endParaRPr lang="ko-KR" sz="7200" b="0" i="0" u="none" strike="noStrike" spc="-500" dirty="0">
              <a:solidFill>
                <a:srgbClr val="4D4D4D"/>
              </a:solidFill>
              <a:ea typeface="210 OmniGothic 050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520F5FD-17FA-47DB-A21C-2EEA95FCD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467100"/>
            <a:ext cx="9677400" cy="61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4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altLang="ko-KR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  <a:ea typeface="210 OmniGothic 050" panose="020B0600000101010101" charset="-127"/>
              </a:rPr>
              <a:t>Best model 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latin typeface="210 OmniGothic 050" panose="020B0600000101010101" charset="-127"/>
                <a:ea typeface="210 OmniGothic 050" panose="020B0600000101010101" charset="-127"/>
              </a:rPr>
              <a:t>혼동행렬</a:t>
            </a:r>
            <a:endParaRPr lang="ko-KR" sz="7200" b="0" i="0" u="none" strike="noStrike" spc="-500" dirty="0">
              <a:solidFill>
                <a:srgbClr val="4D4D4D"/>
              </a:solidFill>
              <a:latin typeface="210 OmniGothic 050" panose="020B0600000101010101" charset="-127"/>
              <a:ea typeface="210 OmniGothic 050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56500" y="1435100"/>
            <a:ext cx="3175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b="0" i="0" u="none" strike="noStrike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45C048A-6A8D-4FED-86C9-C8F12C051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3314700"/>
            <a:ext cx="6940907" cy="15431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0A777F-50AB-437F-9FBC-1ABC4A5EA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199" y="3225800"/>
            <a:ext cx="7469841" cy="6290393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A561DB3B-1757-4C99-A14E-F601842AA3DF}"/>
              </a:ext>
            </a:extLst>
          </p:cNvPr>
          <p:cNvSpPr txBox="1"/>
          <p:nvPr/>
        </p:nvSpPr>
        <p:spPr>
          <a:xfrm>
            <a:off x="5270500" y="61976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차이 없음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53E15AA0-FD9E-43BC-8BA1-326932383E9C}"/>
              </a:ext>
            </a:extLst>
          </p:cNvPr>
          <p:cNvSpPr txBox="1"/>
          <p:nvPr/>
        </p:nvSpPr>
        <p:spPr>
          <a:xfrm>
            <a:off x="4419600" y="6896100"/>
            <a:ext cx="4127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859"/>
              </a:lnSpc>
            </a:pPr>
            <a:r>
              <a:rPr lang="ko-KR" altLang="en-US" sz="1900" b="0" i="0" u="none" strike="noStrike" spc="-100" dirty="0">
                <a:solidFill>
                  <a:srgbClr val="4D4D4D"/>
                </a:solidFill>
                <a:ea typeface="Pretendard Regular"/>
              </a:rPr>
              <a:t>기존 모델과 베스트 모델의 성능 차이가 없음</a:t>
            </a:r>
            <a:endParaRPr lang="ko-KR" sz="1900" b="0" i="0" u="none" strike="noStrike" spc="-100" dirty="0">
              <a:solidFill>
                <a:srgbClr val="4D4D4D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10482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641</Words>
  <Application>Microsoft Office PowerPoint</Application>
  <PresentationFormat>사용자 지정</PresentationFormat>
  <Paragraphs>182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210 OmniGothic 050</vt:lpstr>
      <vt:lpstr>Pretendard Regular</vt:lpstr>
      <vt:lpstr>Arial</vt:lpstr>
      <vt:lpstr>Pretendard Medium</vt:lpstr>
      <vt:lpstr>KOHIBaeumOTF</vt:lpstr>
      <vt:lpstr>Pretendard SemiBold</vt:lpstr>
      <vt:lpstr>HY궁서B</vt:lpstr>
      <vt:lpstr>Pretendard Bold</vt:lpstr>
      <vt:lpstr>Noto Sans CJK KR DemiLight</vt:lpstr>
      <vt:lpstr>Pretendard Light</vt:lpstr>
      <vt:lpstr>Gmarket Sans Medium</vt:lpstr>
      <vt:lpstr>Helvetica Neue</vt:lpstr>
      <vt:lpstr>Noto Sans CJK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KDP-14</dc:creator>
  <cp:lastModifiedBy>KDP-14</cp:lastModifiedBy>
  <cp:revision>13</cp:revision>
  <dcterms:created xsi:type="dcterms:W3CDTF">2006-08-16T00:00:00Z</dcterms:created>
  <dcterms:modified xsi:type="dcterms:W3CDTF">2024-09-06T04:05:42Z</dcterms:modified>
</cp:coreProperties>
</file>